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3" r:id="rId5"/>
    <p:sldId id="270" r:id="rId6"/>
    <p:sldId id="260" r:id="rId7"/>
    <p:sldId id="259" r:id="rId8"/>
    <p:sldId id="273" r:id="rId9"/>
    <p:sldId id="269" r:id="rId10"/>
    <p:sldId id="264" r:id="rId11"/>
    <p:sldId id="265" r:id="rId12"/>
    <p:sldId id="271" r:id="rId13"/>
    <p:sldId id="267" r:id="rId14"/>
    <p:sldId id="262" r:id="rId15"/>
    <p:sldId id="261" r:id="rId16"/>
    <p:sldId id="272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2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78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5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9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0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9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8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6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7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2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0F77F-931D-4B98-BAD6-6F3DFED30BF7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0E8CE-0157-40D5-A33D-CF88B56AC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5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t.eduintegral.ru/" TargetMode="External"/><Relationship Id="rId2" Type="http://schemas.openxmlformats.org/officeDocument/2006/relationships/hyperlink" Target="https://vko.effektik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366" y="2315845"/>
            <a:ext cx="10215154" cy="230840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системы ИНТЕГРАЛ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«Учитель будущего»</a:t>
            </a:r>
          </a:p>
        </p:txBody>
      </p:sp>
      <p:pic>
        <p:nvPicPr>
          <p:cNvPr id="4" name="Рисунок 3" descr="C:\Users\admin\Desktop\Логотип ЦПКС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829" y="365125"/>
            <a:ext cx="17113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7505" t="10188" r="78571" b="82073"/>
          <a:stretch/>
        </p:blipFill>
        <p:spPr bwMode="auto">
          <a:xfrm>
            <a:off x="10498136" y="1546225"/>
            <a:ext cx="1545817" cy="448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732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2.0 корпоративное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3014"/>
            <a:ext cx="10515600" cy="50633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управления компетенциями персонала «ИНТЕГРАЛ»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определяет КВЦ для развития организации.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Определяет круг компетенций педагогов, который необходим для достижения КВЦ.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Руководитель выбирает организацию ДППО.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Организация ДППО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осуществляет диагностику профессиональных дефицитов и конструирование ППК.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Реализация ППК в системе ИНТЕГРАЛ.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Принятие управленческого решения в соответствии с результатами обучения.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технологии - впервые работодатель получает возможность через электронную систему «ИНТЕГРАЛ» управлять компетенциями персонала для корпоративного прорыва, снизив ресурсные издержки (временные, психологические,  финансовые и др.)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073" y="96838"/>
            <a:ext cx="17129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23" y="1279525"/>
            <a:ext cx="1547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52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155D7866-985D-4D23-BF0E-72CA30F5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8187FF5-80BD-44FE-B898-1CF07AFD1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8955" r="2945" b="5672"/>
          <a:stretch/>
        </p:blipFill>
        <p:spPr>
          <a:xfrm>
            <a:off x="254880" y="477672"/>
            <a:ext cx="11709982" cy="605960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9388" y="4907629"/>
            <a:ext cx="3212386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60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C7B352FC-1F44-4AB9-A2BD-FBF231C6B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нимок экрана, телефон&#10;&#10;Автоматически созданное описание">
            <a:extLst>
              <a:ext uri="{FF2B5EF4-FFF2-40B4-BE49-F238E27FC236}">
                <a16:creationId xmlns:a16="http://schemas.microsoft.com/office/drawing/2014/main" xmlns="" id="{A5007D30-ACA4-4BF2-8020-BD87D6F32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70ADE-E36C-49B3-A461-63593A74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10" y="4909985"/>
            <a:ext cx="3212386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724364" y="5493516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3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xmlns="" id="{E45CA849-654C-4173-AD99-B3A252827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2.0 - индивидуальное  обучение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B8230C-8518-478B-BA48-21571EE42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" t="10192" r="12778" b="3745"/>
          <a:stretch/>
        </p:blipFill>
        <p:spPr>
          <a:xfrm>
            <a:off x="154464" y="1721922"/>
            <a:ext cx="7347975" cy="4520561"/>
          </a:xfrm>
          <a:prstGeom prst="rect">
            <a:avLst/>
          </a:prstGeom>
        </p:spPr>
      </p:pic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xmlns="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4758" y="1473958"/>
            <a:ext cx="3887475" cy="47685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возможности выбора индивидуального маршрута через выбор курса и вариативную часть этого курса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79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ресурсы  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005733"/>
              </p:ext>
            </p:extLst>
          </p:nvPr>
        </p:nvGraphicFramePr>
        <p:xfrm>
          <a:off x="576978" y="1514901"/>
          <a:ext cx="11228336" cy="4909053"/>
        </p:xfrm>
        <a:graphic>
          <a:graphicData uri="http://schemas.openxmlformats.org/drawingml/2006/table">
            <a:tbl>
              <a:tblPr firstRow="1" firstCol="1" bandRow="1"/>
              <a:tblGrid>
                <a:gridCol w="69773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1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1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0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18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46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00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Кадровые (в рамках имеющегося кадрового состава)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рганизационные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технологические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(партнёрские связи)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21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материально-технические (в рамках имеющегося оборудования)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Финансовые (в рамках текущего финансирования)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144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иное: инновационное поведение всех участников инициативы (открытость инновациям)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11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66" y="478788"/>
            <a:ext cx="9858103" cy="170125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улучшения при применении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/>
          <a:lstStyle/>
          <a:p>
            <a:r>
              <a:rPr lang="ru-RU" sz="4000" dirty="0"/>
              <a:t>	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Стратегическое управление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Оптимизация ресурсов профессионального дополнительного образования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992" y="225652"/>
            <a:ext cx="1713124" cy="1182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295" y="1408379"/>
            <a:ext cx="1548518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xmlns="" id="{C7C16303-B0F7-417B-9E9A-38C3FF3895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53" y="4716089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4220C-E578-4986-B3A9-844520D9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69" y="4816862"/>
            <a:ext cx="10761317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https://ft.eduintegral.ru/ </a:t>
            </a:r>
            <a:r>
              <a:rPr lang="ru-RU" sz="3600" b="1" dirty="0">
                <a:solidFill>
                  <a:srgbClr val="002060"/>
                </a:solidFill>
              </a:rPr>
              <a:t>            </a:t>
            </a:r>
            <a:r>
              <a:rPr lang="en-US" sz="3600" b="1" dirty="0">
                <a:solidFill>
                  <a:srgbClr val="002060"/>
                </a:solidFill>
              </a:rPr>
              <a:t>https://vko.effektiko.ru/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99C515-274D-4BE8-92AE-ABF5F2492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49" b="5392"/>
          <a:stretch/>
        </p:blipFill>
        <p:spPr>
          <a:xfrm>
            <a:off x="180636" y="1160059"/>
            <a:ext cx="5510479" cy="33027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696288-D0CB-49F1-A493-5100B6626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2" t="8058" r="9752" b="4011"/>
          <a:stretch/>
        </p:blipFill>
        <p:spPr>
          <a:xfrm>
            <a:off x="6100572" y="1037230"/>
            <a:ext cx="5840204" cy="3425588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80699" y="5478551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4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55D7866-985D-4D23-BF0E-72CA30F5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1715BFF-5250-4EF1-A021-BAC299F3B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21" b="4933"/>
          <a:stretch/>
        </p:blipFill>
        <p:spPr>
          <a:xfrm>
            <a:off x="0" y="300251"/>
            <a:ext cx="12191980" cy="62233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72209-F008-4E8D-81BB-8CAE52FB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907629"/>
            <a:ext cx="5301342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https://imc.eduintegral.ru/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8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– что это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982" y="1825625"/>
            <a:ext cx="477882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 – электронная система, предназначенная для оптимизации условий повышения квалификации педагогов и включения работодателей в управление повышением квалификации, поэтому ИНТЕГРАЛ совмещает признаки LMS  (управление образованием) и CRM (управление взаимоотношениями).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505" t="6899" r="8242" b="9836"/>
          <a:stretch/>
        </p:blipFill>
        <p:spPr bwMode="auto">
          <a:xfrm>
            <a:off x="452847" y="1825625"/>
            <a:ext cx="626146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531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– что это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982" y="1825625"/>
            <a:ext cx="4778828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 – с точки зрения наполнения – это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есть жёсткая конструкция (электронные блоки системы) и гибкая (модули обучения по количеству и содержанию)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7505" t="6899" r="8242" b="9836"/>
          <a:stretch/>
        </p:blipFill>
        <p:spPr bwMode="auto">
          <a:xfrm>
            <a:off x="452847" y="1825625"/>
            <a:ext cx="6261462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575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Вехи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2026003"/>
            <a:ext cx="11327641" cy="4628631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1.0  «Лучший инновационный продукт в сфере информатизации образования»;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2017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 победителя в городском конкурсе «Лучшие кадровые технологии»;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2017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инновационный продукт от системы образования Санкт-Петербурга на выставке Форума Действий Народного Фронта в Москве;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 2018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федеральной инновационной площадки по апробации системы ИНТЕГРАЛ;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2018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на стратегической сессии Петербургского международного образовательного форума;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системы ИНТЕГРАЛ на Московском международном образовательном салоне;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версии 2.0 в рамках работы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медиаресурса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«Педагогический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Всероссийского конкурса Вектор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 2019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победителя в городском конкурсе «Лучшие кадровые технологии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2.0 как инструмент дополнительного профессионального образования с возможностями нескольких режимов и подключения к онлайн-курсам неограниченного количества педагогов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87" y="224157"/>
            <a:ext cx="17129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737" y="1326082"/>
            <a:ext cx="1547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72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перспективность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«коробочная» установка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он-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вариативность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руководителя  - возможность контроля сотрудников при обучении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369" y="151429"/>
            <a:ext cx="17129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19" y="1334116"/>
            <a:ext cx="1547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123519"/>
              </p:ext>
            </p:extLst>
          </p:nvPr>
        </p:nvGraphicFramePr>
        <p:xfrm>
          <a:off x="478971" y="365125"/>
          <a:ext cx="11260183" cy="6101301"/>
        </p:xfrm>
        <a:graphic>
          <a:graphicData uri="http://schemas.openxmlformats.org/drawingml/2006/table">
            <a:tbl>
              <a:tblPr firstRow="1" firstCol="1" bandRow="1"/>
              <a:tblGrid>
                <a:gridCol w="2837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2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48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 системы ИНТЕГРАЛ</a:t>
                      </a:r>
                      <a:endParaRPr lang="ru-RU" sz="4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Корпоративное обучение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корпоративных задач руководителя ОУ через приумножение компетенций педагогов в соответствии с задачами развития организации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Индивидуальное обучение 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возможности выбора  педагогом индивидуального маршрута через вариативную часть курса или выбор курса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Массовое обучение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Единовременное обучение неограниченного количества педагогов по высоко востребованным направлениям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4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Диагностика профессиональных дефицитов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перед каждым курсом в автоматическом режиме обработки по желанию работодателя (корпоративный режим) или педагога (индивидуальный и массовый режим)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79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2.0 - массовое обучение </a:t>
            </a:r>
          </a:p>
        </p:txBody>
      </p:sp>
      <p:pic>
        <p:nvPicPr>
          <p:cNvPr id="4" name="Объект 3" descr="Вырезка экран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1" y="2789328"/>
            <a:ext cx="6973521" cy="391273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9018" t="9632" r="7383" b="14450"/>
          <a:stretch/>
        </p:blipFill>
        <p:spPr bwMode="auto">
          <a:xfrm>
            <a:off x="282895" y="1619793"/>
            <a:ext cx="4119155" cy="2351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7633" t="10726" r="8288" b="14665"/>
          <a:stretch/>
        </p:blipFill>
        <p:spPr bwMode="auto">
          <a:xfrm>
            <a:off x="217714" y="4214948"/>
            <a:ext cx="4119155" cy="2246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9943" y="1726593"/>
            <a:ext cx="5963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как инструмент повышения квалификации в проекте «Вектор качества образования.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Медиаресурс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«Педагогический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0216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4220C-E578-4986-B3A9-844520D9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9" y="4816862"/>
            <a:ext cx="11126987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hlinkClick r:id="rId2"/>
              </a:rPr>
              <a:t>https://vko.effektiko.ru</a:t>
            </a:r>
            <a:r>
              <a:rPr lang="en-US" sz="3600" b="1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ru-RU" sz="3600" b="1" dirty="0" smtClean="0">
                <a:solidFill>
                  <a:srgbClr val="002060"/>
                </a:solidFill>
              </a:rPr>
              <a:t>             </a:t>
            </a:r>
            <a:r>
              <a:rPr lang="en-US" sz="3600" b="1" dirty="0" smtClean="0">
                <a:solidFill>
                  <a:srgbClr val="002060"/>
                </a:solidFill>
                <a:hlinkClick r:id="rId3"/>
              </a:rPr>
              <a:t>https</a:t>
            </a:r>
            <a:r>
              <a:rPr lang="en-US" sz="3600" b="1" dirty="0">
                <a:solidFill>
                  <a:srgbClr val="002060"/>
                </a:solidFill>
                <a:hlinkClick r:id="rId3"/>
              </a:rPr>
              <a:t>://</a:t>
            </a:r>
            <a:r>
              <a:rPr lang="en-US" sz="3600" b="1" dirty="0" smtClean="0">
                <a:solidFill>
                  <a:srgbClr val="002060"/>
                </a:solidFill>
                <a:hlinkClick r:id="rId3"/>
              </a:rPr>
              <a:t>ft.eduintegral.ru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99C515-274D-4BE8-92AE-ABF5F2492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07" b="4252"/>
          <a:stretch/>
        </p:blipFill>
        <p:spPr>
          <a:xfrm>
            <a:off x="6268188" y="859810"/>
            <a:ext cx="5823728" cy="39305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696288-D0CB-49F1-A493-5100B66263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22" t="11407" r="9752" b="4254"/>
          <a:stretch/>
        </p:blipFill>
        <p:spPr>
          <a:xfrm>
            <a:off x="209098" y="600502"/>
            <a:ext cx="5891451" cy="41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6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182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 2.0 - массовое обучение – возможные перспективы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4315" y="1589593"/>
            <a:ext cx="433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044542" y="2328569"/>
            <a:ext cx="3720736" cy="3865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матрицы могут быть объединены в платформу ИНТЕГРА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позволит обеспечить дополнительное профессиональное образование по региону.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90554B-3C0E-4AD2-8CF3-96466ACF2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3" y="1933421"/>
            <a:ext cx="7574311" cy="42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25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554</Words>
  <Application>Microsoft Office PowerPoint</Application>
  <PresentationFormat>Произвольный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Возможности системы ИНТЕГРАЛ  в рамках проекта «Учитель будущего»</vt:lpstr>
      <vt:lpstr>ИНТЕГРАЛ – что это ?</vt:lpstr>
      <vt:lpstr>ИНТЕГРАЛ – что это ?</vt:lpstr>
      <vt:lpstr>Вехи НЕбольшого пути…</vt:lpstr>
      <vt:lpstr>Преимущества ИНТЕГРАЛа</vt:lpstr>
      <vt:lpstr>Презентация PowerPoint</vt:lpstr>
      <vt:lpstr>ИНТЕГРАЛ 2.0 - массовое обучение </vt:lpstr>
      <vt:lpstr>https://vko.effektiko.ru/             https://ft.eduintegral.ru </vt:lpstr>
      <vt:lpstr>ИНТЕГРАЛ 2.0 - массовое обучение – возможные перспективы </vt:lpstr>
      <vt:lpstr>Интеграл 2.0 корпоративное обучение</vt:lpstr>
      <vt:lpstr>ЖУРНАЛ</vt:lpstr>
      <vt:lpstr>Диагностика</vt:lpstr>
      <vt:lpstr>Интеграл 2.0 - индивидуальное  обучение</vt:lpstr>
      <vt:lpstr>Используемые ресурсы  для реализации</vt:lpstr>
      <vt:lpstr>Области улучшения при применении ИНТЕГРАЛа</vt:lpstr>
      <vt:lpstr>https://ft.eduintegral.ru/             https://vko.effektiko.ru/</vt:lpstr>
      <vt:lpstr>https://imc.eduintegral.ru/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системы ИНТЕГРАЛ  в рамках проекта «Учитель будущего»</dc:title>
  <dc:creator>TATTYANA MATVEEVA</dc:creator>
  <cp:lastModifiedBy>александра</cp:lastModifiedBy>
  <cp:revision>9</cp:revision>
  <dcterms:created xsi:type="dcterms:W3CDTF">2020-02-16T14:39:44Z</dcterms:created>
  <dcterms:modified xsi:type="dcterms:W3CDTF">2020-02-16T18:51:29Z</dcterms:modified>
</cp:coreProperties>
</file>